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72" r:id="rId2"/>
    <p:sldId id="273" r:id="rId3"/>
    <p:sldId id="341" r:id="rId4"/>
    <p:sldId id="342" r:id="rId5"/>
    <p:sldId id="459" r:id="rId6"/>
    <p:sldId id="328" r:id="rId7"/>
    <p:sldId id="457" r:id="rId8"/>
    <p:sldId id="458" r:id="rId9"/>
    <p:sldId id="331" r:id="rId10"/>
    <p:sldId id="334" r:id="rId11"/>
    <p:sldId id="337" r:id="rId12"/>
    <p:sldId id="333" r:id="rId13"/>
    <p:sldId id="271" r:id="rId14"/>
    <p:sldId id="290" r:id="rId15"/>
    <p:sldId id="360" r:id="rId16"/>
    <p:sldId id="309" r:id="rId17"/>
    <p:sldId id="310" r:id="rId18"/>
    <p:sldId id="258" r:id="rId19"/>
    <p:sldId id="339" r:id="rId20"/>
    <p:sldId id="462" r:id="rId21"/>
    <p:sldId id="517" r:id="rId22"/>
    <p:sldId id="261" r:id="rId23"/>
    <p:sldId id="463" r:id="rId24"/>
    <p:sldId id="460" r:id="rId25"/>
    <p:sldId id="465" r:id="rId26"/>
    <p:sldId id="408" r:id="rId27"/>
    <p:sldId id="461" r:id="rId28"/>
    <p:sldId id="259" r:id="rId29"/>
    <p:sldId id="335" r:id="rId30"/>
    <p:sldId id="336" r:id="rId31"/>
    <p:sldId id="260" r:id="rId32"/>
    <p:sldId id="466" r:id="rId33"/>
    <p:sldId id="469" r:id="rId34"/>
    <p:sldId id="347" r:id="rId35"/>
    <p:sldId id="348" r:id="rId36"/>
    <p:sldId id="349" r:id="rId37"/>
    <p:sldId id="350" r:id="rId38"/>
    <p:sldId id="351" r:id="rId39"/>
    <p:sldId id="352" r:id="rId40"/>
    <p:sldId id="353" r:id="rId41"/>
    <p:sldId id="467" r:id="rId42"/>
    <p:sldId id="256" r:id="rId43"/>
    <p:sldId id="358" r:id="rId44"/>
    <p:sldId id="659" r:id="rId45"/>
    <p:sldId id="302" r:id="rId46"/>
    <p:sldId id="660" r:id="rId47"/>
    <p:sldId id="304" r:id="rId48"/>
    <p:sldId id="661" r:id="rId49"/>
    <p:sldId id="300" r:id="rId50"/>
    <p:sldId id="307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F6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6" autoAdjust="0"/>
    <p:restoredTop sz="94648" autoAdjust="0"/>
  </p:normalViewPr>
  <p:slideViewPr>
    <p:cSldViewPr snapToGrid="0">
      <p:cViewPr varScale="1">
        <p:scale>
          <a:sx n="96" d="100"/>
          <a:sy n="96" d="100"/>
        </p:scale>
        <p:origin x="-276" y="-102"/>
      </p:cViewPr>
      <p:guideLst>
        <p:guide orient="horz" pos="2121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7410" name="Заметки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  <p:sp>
        <p:nvSpPr>
          <p:cNvPr id="17411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EF4F47-1EA6-46AB-886F-2819A87AF623}" type="slidenum">
              <a:rPr lang="ru-RU" altLang="en-US"/>
              <a:pPr/>
              <a:t>8</a:t>
            </a:fld>
            <a:endParaRPr lang="ru-R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Заметки 2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/>
          </a:p>
        </p:txBody>
      </p:sp>
      <p:sp>
        <p:nvSpPr>
          <p:cNvPr id="19459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5686425" y="6496050"/>
            <a:ext cx="4206875" cy="317500"/>
          </a:xfrm>
          <a:prstGeom prst="rect">
            <a:avLst/>
          </a:prstGeom>
          <a:noFill/>
          <a:ln w="9525">
            <a:noFill/>
          </a:ln>
        </p:spPr>
        <p:txBody>
          <a:bodyPr wrap="square" lIns="91731" tIns="45865" rIns="91731" bIns="45865" anchor="b"/>
          <a:lstStyle/>
          <a:p>
            <a:pPr lvl="0" indent="0" algn="r">
              <a:lnSpc>
                <a:spcPct val="100000"/>
              </a:lnSpc>
              <a:spcBef>
                <a:spcPct val="0"/>
              </a:spcBef>
            </a:pPr>
            <a:fld id="{9A0DB2DC-4C9A-4742-B13C-FB6460FD3503}" type="slidenum">
              <a:rPr lang="ru-RU" altLang="en-US" b="0" dirty="0"/>
              <a:pPr lvl="0" indent="0" algn="r">
                <a:lnSpc>
                  <a:spcPct val="100000"/>
                </a:lnSpc>
                <a:spcBef>
                  <a:spcPct val="0"/>
                </a:spcBef>
              </a:pPr>
              <a:t>9</a:t>
            </a:fld>
            <a:endParaRPr lang="ru-RU" altLang="en-US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6" name="Rectangle 3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5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71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7427575" y="-12376150"/>
            <a:ext cx="34855150" cy="26141363"/>
          </a:xfrm>
        </p:spPr>
      </p:sp>
      <p:sp>
        <p:nvSpPr>
          <p:cNvPr id="37890" name="Rectangle 3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339725" marR="0" lvl="0" indent="-339725" algn="l" defTabSz="448945" rtl="0" eaLnBrk="0" fontAlgn="base" latinLnBrk="0" hangingPunct="0">
              <a:lnSpc>
                <a:spcPct val="101000"/>
              </a:lnSpc>
              <a:spcBef>
                <a:spcPts val="800"/>
              </a:spcBef>
              <a:spcAft>
                <a:spcPct val="0"/>
              </a:spcAft>
              <a:buClr>
                <a:srgbClr val="00CCFF"/>
              </a:buClr>
              <a:buSzPct val="65000"/>
              <a:buFont typeface="Wingdings" panose="05000000000000000000" pitchFamily="2" charset="2"/>
              <a:buChar char=""/>
              <a:defRPr/>
            </a:pPr>
            <a:endParaRPr kumimoji="0" lang="ru-RU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Lucida Sans Unicode" panose="020B0602030504020204" pitchFamily="34" charset="0"/>
              <a:cs typeface="+mn-cs"/>
            </a:endParaRPr>
          </a:p>
        </p:txBody>
      </p:sp>
      <p:sp>
        <p:nvSpPr>
          <p:cNvPr id="7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BB962C8B-B14F-4D97-AF65-F5344CB8AC3E}" type="datetimeFigureOut">
              <a:rPr lang="ru-RU" altLang="en-US" strike="noStrike" noProof="1" dirty="0">
                <a:latin typeface="Arial" panose="020B0604020202020204" pitchFamily="34" charset="0"/>
                <a:ea typeface="Lucida Sans Unicode" panose="020B0602030504020204" pitchFamily="34" charset="0"/>
                <a:cs typeface="+mn-ea"/>
              </a:rPr>
              <a:pPr lvl="0" eaLnBrk="1" fontAlgn="base" hangingPunct="1"/>
              <a:t>14.03.2023</a:t>
            </a:fld>
            <a:endParaRPr lang="ru-RU" altLang="en-US" strike="noStrike" noProof="1">
              <a:latin typeface="Arial" panose="020B0604020202020204" pitchFamily="34" charset="0"/>
              <a:ea typeface="Lucida Sans Unicode" panose="020B0602030504020204" pitchFamily="34" charset="0"/>
              <a:cs typeface="+mn-ea"/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endParaRPr strike="noStrike" noProof="1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90000" tIns="46800" rIns="90000" bIns="46800" numCol="1" anchor="b" anchorCtr="0" compatLnSpc="1"/>
          <a:lstStyle/>
          <a:p>
            <a:pPr algn="r" eaLnBrk="1" fontAlgn="base" hangingPunct="1">
              <a:lnSpc>
                <a:spcPct val="100000"/>
              </a:lnSpc>
              <a:buClr>
                <a:srgbClr val="000000"/>
              </a:buClr>
              <a:buChar char="•"/>
            </a:pPr>
            <a:fld id="{9A0DB2DC-4C9A-4742-B13C-FB6460FD3503}" type="slidenum">
              <a:rPr lang="ru-RU" sz="1400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</a:rPr>
              <a:pPr algn="r" eaLnBrk="1" fontAlgn="base" hangingPunct="1">
                <a:lnSpc>
                  <a:spcPct val="100000"/>
                </a:lnSpc>
                <a:buClr>
                  <a:srgbClr val="000000"/>
                </a:buClr>
                <a:buChar char="•"/>
              </a:pPr>
              <a:t>‹#›</a:t>
            </a:fld>
            <a:endParaRPr lang="ru-RU" sz="1400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905" y="-33020"/>
            <a:ext cx="9238615" cy="6887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хема с использованием в каждом филиале абонентских станций сети спутниковой связи VSAT с топологией 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/>
        </p:nvGraphicFramePr>
        <p:xfrm>
          <a:off x="-317500" y="-4445"/>
          <a:ext cx="9445625" cy="6867525"/>
        </p:xfrm>
        <a:graphic>
          <a:graphicData uri="http://schemas.openxmlformats.org/presentationml/2006/ole">
            <p:oleObj spid="_x0000_s1025" r:id="rId3" imgW="8695238" imgH="4723810" progId="PBrush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Изображение 1" descr="коип. сети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395" y="447675"/>
            <a:ext cx="8918575" cy="6360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Текстовое поле 2"/>
          <p:cNvSpPr txBox="1"/>
          <p:nvPr/>
        </p:nvSpPr>
        <p:spPr>
          <a:xfrm>
            <a:off x="465455" y="2858"/>
            <a:ext cx="82121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Arial" panose="020B0604020202020204" pitchFamily="34" charset="0"/>
              </a:rPr>
              <a:t>КОМПЬЮТЕРНЫЕ  СЕТИ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56238" y="1773873"/>
            <a:ext cx="3535204" cy="3309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ОТСУТСТВИЕ ИНФОРМАЦИИ - ДОРОГА</a:t>
            </a:r>
          </a:p>
          <a:p>
            <a:pPr algn="ctr" fontAlgn="auto">
              <a:lnSpc>
                <a:spcPct val="150000"/>
              </a:lnSpc>
            </a:pP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К ПАНИКЕ</a:t>
            </a:r>
          </a:p>
          <a:p>
            <a:pPr algn="ctr" fontAlgn="auto">
              <a:lnSpc>
                <a:spcPct val="150000"/>
              </a:lnSpc>
            </a:pPr>
            <a:endParaRPr lang="ru-RU" altLang="en-US" sz="21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 fontAlgn="auto">
              <a:lnSpc>
                <a:spcPct val="150000"/>
              </a:lnSpc>
            </a:pPr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Народная мудрость</a:t>
            </a:r>
          </a:p>
        </p:txBody>
      </p:sp>
      <p:pic>
        <p:nvPicPr>
          <p:cNvPr id="3" name="Изображение 2" descr="depositphotos_198690078-stock-photo-shocked-middle-aged-businessman-looki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26" y="1547813"/>
            <a:ext cx="5436870" cy="370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2700" y="2110105"/>
            <a:ext cx="4000500" cy="2638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ПРЕДУПРЕЖДЁН,</a:t>
            </a:r>
          </a:p>
          <a:p>
            <a:pPr algn="ctr" fontAlgn="auto">
              <a:lnSpc>
                <a:spcPct val="150000"/>
              </a:lnSpc>
            </a:pP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ЗНАЧИТ</a:t>
            </a:r>
            <a:b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ВООРУЖЁН</a:t>
            </a:r>
          </a:p>
          <a:p>
            <a:pPr algn="ctr" fontAlgn="auto">
              <a:lnSpc>
                <a:spcPct val="150000"/>
              </a:lnSpc>
            </a:pPr>
            <a:endParaRPr lang="ru-RU" altLang="en-US" sz="21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 fontAlgn="auto">
              <a:lnSpc>
                <a:spcPct val="150000"/>
              </a:lnSpc>
            </a:pPr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Народная мудрость</a:t>
            </a: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001" y="1594961"/>
            <a:ext cx="5411629" cy="3506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553720" y="236220"/>
            <a:ext cx="846074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FEMA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en-US" altLang="en-US"/>
              <a:t> </a:t>
            </a:r>
            <a:r>
              <a:rPr lang="ru-RU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Федеральное агентство по управлению в чрезвычайных ситуациях  (англ. The Federal Emergency Management Agency,) 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337560" y="1847215"/>
            <a:ext cx="580644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Надпись </a:t>
            </a:r>
            <a:r>
              <a:rPr lang="ru-RU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Emercom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на форме сотрудников МЧС России расшифровывается, как </a:t>
            </a:r>
            <a:r>
              <a:rPr lang="ru-RU" altLang="en-US" sz="24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</a:t>
            </a:r>
            <a:r>
              <a:rPr lang="ru-RU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ru-RU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gency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sz="24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ru-RU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ntrol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sz="24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ru-RU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inistry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( Противоаварийное Министерство </a:t>
            </a:r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ru-RU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Изображение 3" descr="емерко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80" y="1847215"/>
            <a:ext cx="3422650" cy="4979670"/>
          </a:xfrm>
          <a:prstGeom prst="rect">
            <a:avLst/>
          </a:prstGeom>
        </p:spPr>
      </p:pic>
      <p:pic>
        <p:nvPicPr>
          <p:cNvPr id="5" name="Изображение 4" descr="AN66SAyLz328kC4uHT34MmZFgExsUHzDu1fDfIbFCA=s900-mo-c-c0xffffffff-rj-k-n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3950" y="4154170"/>
            <a:ext cx="2625090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Круговая диаграмма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741" y="1823085"/>
            <a:ext cx="5280184" cy="402478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</p:pic>
      <p:sp>
        <p:nvSpPr>
          <p:cNvPr id="4" name="Прямоугольник 3"/>
          <p:cNvSpPr/>
          <p:nvPr/>
        </p:nvSpPr>
        <p:spPr>
          <a:xfrm>
            <a:off x="625951" y="247333"/>
            <a:ext cx="8152448" cy="8791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Уровень пострадавших  при чрезвычайных ситуациях мирного и военного характера в зависимости от оповещения </a:t>
            </a: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населения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8771" y="5457349"/>
            <a:ext cx="5039678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Оповещение не производилось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8221" y="2772251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75 - 80 %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60934" y="2828766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20 - 25 %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46115" y="2220754"/>
            <a:ext cx="516731" cy="3633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96990" y="2032635"/>
            <a:ext cx="2265045" cy="739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СПАСШЕЕСЯ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46115" y="3247708"/>
            <a:ext cx="516731" cy="3633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96990" y="3059430"/>
            <a:ext cx="2648585" cy="739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ПОСТРАДАВШЕЕ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4045" y="247650"/>
            <a:ext cx="8152765" cy="1264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Уровень пострадавших  при чрезвычайных ситуациях мирного и военного характера в зависимости от оповещения </a:t>
            </a: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49391" y="2939891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15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75 - 80 %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01690" y="2772569"/>
            <a:ext cx="516731" cy="3633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56375" y="2583815"/>
            <a:ext cx="2327275" cy="739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СПАСШЕЕСЯ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01690" y="4291648"/>
            <a:ext cx="516731" cy="3633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56375" y="4141470"/>
            <a:ext cx="2489200" cy="739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ПОСТРАДАВШЕЕ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</a:t>
            </a:r>
          </a:p>
        </p:txBody>
      </p:sp>
      <p:pic>
        <p:nvPicPr>
          <p:cNvPr id="2" name="Изображение 1" descr="Круговая диаграмма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865" y="1891030"/>
            <a:ext cx="5466715" cy="416623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36721" y="5578793"/>
            <a:ext cx="5039678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 оповещено об угрозе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26590" y="2940050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85 - 90 %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65049" y="3722211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10 - 15 %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11785" y="-6350"/>
            <a:ext cx="8684895" cy="131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Нормативные правовые документы по вопросам оповещения населения при чрезвычайных ситуациях мирного и военного времени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0" y="1304290"/>
            <a:ext cx="91801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ФЗ от 12.02.1998 </a:t>
            </a:r>
            <a:r>
              <a:rPr lang="ru-RU" altLang="en-US" sz="2400" b="1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28-ФЗ «О гражданской обороне»</a:t>
            </a: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0" y="1764665"/>
            <a:ext cx="91808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ФЗ от 21.12. 1994  </a:t>
            </a:r>
            <a:r>
              <a:rPr lang="ru-RU" altLang="en-US" sz="2400" b="1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68-ФЗ «О защите населения и территорий от чрезвычайных ситуаций природного и техногенного характера»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0" y="2963545"/>
            <a:ext cx="89960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Закон РФ от 27.12.1991 </a:t>
            </a:r>
            <a:r>
              <a:rPr lang="ru-RU" altLang="en-US" sz="2400" b="1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2124-1 «О средствах массовой информации»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0" y="3679190"/>
            <a:ext cx="91808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Указ </a:t>
            </a:r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Президент а 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Российской </a:t>
            </a:r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Федерации</a:t>
            </a:r>
          </a:p>
          <a:p>
            <a:pPr marL="342900" indent="-342900"/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от 13.11.2012  </a:t>
            </a:r>
            <a:r>
              <a:rPr lang="ru-RU" altLang="en-US" sz="2400" b="1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1522 «О создании комплексной системы экстренного оповещения населения об угрозе возникновения или возникновении чрезвычайных ситуаций»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0" y="5531485"/>
            <a:ext cx="917892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Совместный Приказ МЧС России от 31.07.2020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578/365 и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Минцифры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России от 31.07.2020 N 578/365 «Положение об оповещении населения» </a:t>
            </a:r>
            <a:endParaRPr lang="ru-RU" altLang="en-US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/>
          </p:cNvSpPr>
          <p:nvPr>
            <p:ph idx="1"/>
          </p:nvPr>
        </p:nvSpPr>
        <p:spPr>
          <a:xfrm>
            <a:off x="26035" y="3556000"/>
            <a:ext cx="6421120" cy="2523490"/>
          </a:xfrm>
          <a:solidFill>
            <a:schemeClr val="bg2">
              <a:lumMod val="90000"/>
            </a:schemeClr>
          </a:solidFill>
          <a:ln>
            <a:miter/>
          </a:ln>
          <a:effectLst>
            <a:innerShdw blurRad="114300">
              <a:prstClr val="black"/>
            </a:innerShdw>
          </a:effectLst>
        </p:spPr>
        <p:txBody>
          <a:bodyPr wrap="square" lIns="90000" tIns="46800" rIns="90000" bIns="46800" anchor="t">
            <a:normAutofit/>
          </a:bodyPr>
          <a:lstStyle/>
          <a:p>
            <a:pPr algn="just" eaLnBrk="1" fontAlgn="base" hangingPunct="1">
              <a:buNone/>
            </a:pPr>
            <a:r>
              <a:rPr lang="ru-RU" sz="2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	</a:t>
            </a:r>
            <a:r>
              <a:rPr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СИСТЕМА ОПОВЕЩЕНИЯ</a:t>
            </a:r>
            <a:r>
              <a:rPr sz="2400" strike="noStrike" noProof="1">
                <a:solidFill>
                  <a:srgbClr val="FFFF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 </a:t>
            </a:r>
            <a:r>
              <a:rPr lang="ru-RU" sz="2400" strike="noStrike" noProof="1">
                <a:solidFill>
                  <a:schemeClr val="accent3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- </a:t>
            </a:r>
            <a:r>
              <a:rPr sz="2400" b="1" strike="noStrike" noProof="1">
                <a:effectLst/>
                <a:latin typeface="Arial" panose="020B0604020202020204" pitchFamily="34" charset="0"/>
              </a:rPr>
              <a:t>это совокупность средств и способов доведения до органов управления,  сил ГОЧС и населения распоряжений и сигналов, предназначенных для оповещения об опасности</a:t>
            </a:r>
          </a:p>
        </p:txBody>
      </p:sp>
      <p:sp>
        <p:nvSpPr>
          <p:cNvPr id="30722" name="Номер слайда 17"/>
          <p:cNvSpPr>
            <a:spLocks noGrp="1"/>
          </p:cNvSpPr>
          <p:nvPr>
            <p:ph type="sldNum" idx="10"/>
          </p:nvPr>
        </p:nvSpPr>
        <p:spPr/>
        <p:txBody>
          <a:bodyPr wrap="square" lIns="90000" tIns="46800" rIns="90000" bIns="46800" anchor="b"/>
          <a:lstStyle/>
          <a:p>
            <a:pPr algn="r" defTabSz="0">
              <a:lnSpc>
                <a:spcPct val="10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en-US" sz="1400" b="0" dirty="0">
                <a:solidFill>
                  <a:srgbClr val="FFFFFF"/>
                </a:solidFill>
              </a:rPr>
              <a:pPr algn="r" defTabSz="0">
                <a:lnSpc>
                  <a:spcPct val="100000"/>
                </a:lnSpc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t>19</a:t>
            </a:fld>
            <a:endParaRPr lang="ru-RU" altLang="en-US" sz="1400" b="0" dirty="0">
              <a:solidFill>
                <a:srgbClr val="FFFFFF"/>
              </a:solidFill>
            </a:endParaRPr>
          </a:p>
        </p:txBody>
      </p:sp>
      <p:pic>
        <p:nvPicPr>
          <p:cNvPr id="5" name="Picture 8" descr="01 jpg"/>
          <p:cNvPicPr>
            <a:picLocks noChangeAspect="1"/>
          </p:cNvPicPr>
          <p:nvPr/>
        </p:nvPicPr>
        <p:blipFill>
          <a:blip r:embed="rId3" cstate="print"/>
          <a:srcRect l="38976" t="39473" r="38976" b="27284"/>
          <a:stretch>
            <a:fillRect/>
          </a:stretch>
        </p:blipFill>
        <p:spPr>
          <a:xfrm>
            <a:off x="250825" y="260350"/>
            <a:ext cx="2346960" cy="251333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3797" name="Прямоугольник 5"/>
          <p:cNvSpPr>
            <a:spLocks noChangeArrowheads="1"/>
          </p:cNvSpPr>
          <p:nvPr/>
        </p:nvSpPr>
        <p:spPr bwMode="auto">
          <a:xfrm>
            <a:off x="1547813" y="1557338"/>
            <a:ext cx="6192838" cy="65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/>
            <a:r>
              <a:rPr lang="ru-RU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endParaRPr lang="ru-RU" sz="4000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Arial" panose="020B0604020202020204" pitchFamily="34" charset="0"/>
            </a:endParaRPr>
          </a:p>
        </p:txBody>
      </p:sp>
      <p:pic>
        <p:nvPicPr>
          <p:cNvPr id="33799" name="Picture 7" descr="4cd93a651dfc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/>
          </a:blip>
          <a:stretch>
            <a:fillRect/>
          </a:stretch>
        </p:blipFill>
        <p:spPr>
          <a:xfrm rot="-1102309">
            <a:off x="6553518" y="3589973"/>
            <a:ext cx="2109787" cy="197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2812415" y="405130"/>
            <a:ext cx="6293485" cy="236855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altLang="en-US" sz="2400" b="1" noProof="1">
                <a:solidFill>
                  <a:srgbClr val="C00000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ОПОВЕЩЕНИЕ </a:t>
            </a:r>
            <a:r>
              <a:rPr lang="ru-RU" altLang="en-US" sz="2800" noProof="1">
                <a:solidFill>
                  <a:schemeClr val="accent3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- </a:t>
            </a:r>
            <a:r>
              <a:rPr lang="ru-RU" altLang="en-US" sz="2400" b="1" noProof="1">
                <a:solidFill>
                  <a:schemeClr val="tx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метод пассивной защиты населения, своевременное предупреждение его о надвигающейся опасности, а также информирование о порядке поведения в создавшихся условиях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5365" y="1688941"/>
            <a:ext cx="7426166" cy="2415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Организация управления, связи              и оповещения в системах ГО и ВГЗЧС.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Предупредительный сигнал «Внимание всем!». 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Сигналы гражданской обороны, порядок их доведения до населения      и действия по ним.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135572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Оповещение </a:t>
            </a:r>
            <a:r>
              <a:rPr lang="ru-RU" altLang="zh-CN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zh-CN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время Великой Отечественной войны</a:t>
            </a:r>
          </a:p>
        </p:txBody>
      </p:sp>
      <p:pic>
        <p:nvPicPr>
          <p:cNvPr id="89094" name="Picture 6" descr="репрод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64480" y="1773555"/>
            <a:ext cx="3276600" cy="4737735"/>
          </a:xfrm>
          <a:effectLst>
            <a:outerShdw dist="89803" dir="2700000" algn="ctr" rotWithShape="0">
              <a:srgbClr val="808080"/>
            </a:outerShdw>
          </a:effectLst>
        </p:spPr>
      </p:pic>
      <p:pic>
        <p:nvPicPr>
          <p:cNvPr id="89095" name="Picture 7" descr="репрод2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773238"/>
            <a:ext cx="29225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81317" dir="2319608" algn="ctr" rotWithShape="0">
              <a:srgbClr val="808080"/>
            </a:outerShdw>
          </a:effectLst>
        </p:spPr>
      </p:pic>
      <p:pic>
        <p:nvPicPr>
          <p:cNvPr id="34821" name="Picture 6" descr="IMG_38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29585" y="3375025"/>
            <a:ext cx="2335530" cy="293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01 jpg"/>
          <p:cNvPicPr>
            <a:picLocks noChangeAspect="1"/>
          </p:cNvPicPr>
          <p:nvPr/>
        </p:nvPicPr>
        <p:blipFill>
          <a:blip r:embed="rId2" cstate="print"/>
          <a:srcRect l="38976" t="39473" r="38976" b="27284"/>
          <a:stretch>
            <a:fillRect/>
          </a:stretch>
        </p:blipFill>
        <p:spPr>
          <a:xfrm>
            <a:off x="126365" y="127000"/>
            <a:ext cx="3185795" cy="3411855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3799" name="Picture 7" descr="4cd93a651dfc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/>
          </a:blip>
          <a:stretch>
            <a:fillRect/>
          </a:stretch>
        </p:blipFill>
        <p:spPr>
          <a:xfrm rot="-1102309">
            <a:off x="4963795" y="1881505"/>
            <a:ext cx="3310890" cy="3094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26365" y="3672840"/>
            <a:ext cx="3207385" cy="1280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СИРЕНА ДЛЯ ПОДАЧИ СИГНАЛА С - 40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10785" y="5218430"/>
            <a:ext cx="3667125" cy="1280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(ВАУ) ВЫНОСНОЕ АКУСТИЧЕСКОЕ УСТРОЙСТВО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3670459" y="777875"/>
            <a:ext cx="5438299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/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федеральном уровне</a:t>
            </a:r>
          </a:p>
          <a:p>
            <a:pPr indent="0" algn="l" fontAlgn="auto"/>
            <a:endParaRPr 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межрегиональном уровне </a:t>
            </a:r>
          </a:p>
          <a:p>
            <a:pPr indent="0" algn="l" fontAlgn="auto"/>
            <a:endParaRPr 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региональном уровне </a:t>
            </a: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муниципальном уровне - </a:t>
            </a:r>
            <a:r>
              <a:rPr lang="en-US" sz="2800" b="1" i="1">
                <a:latin typeface="Times New Roman" panose="02020603050405020304" charset="0"/>
                <a:cs typeface="Times New Roman" panose="02020603050405020304" charset="0"/>
              </a:rPr>
              <a:t>местная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 система оповещения </a:t>
            </a: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объектовом уровне - </a:t>
            </a:r>
            <a:r>
              <a:rPr lang="en-US" sz="2800" b="1" i="1">
                <a:latin typeface="Times New Roman" panose="02020603050405020304" charset="0"/>
                <a:cs typeface="Times New Roman" panose="02020603050405020304" charset="0"/>
              </a:rPr>
              <a:t>локальная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 система оповещения (в районе размещения потенциально опасного объекта)</a:t>
            </a:r>
            <a:endParaRPr lang="ru-RU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92300" y="186055"/>
            <a:ext cx="7103745" cy="466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Системы оповещения  создаются:</a:t>
            </a:r>
          </a:p>
        </p:txBody>
      </p:sp>
      <p:pic>
        <p:nvPicPr>
          <p:cNvPr id="3" name="Изображение 2" descr="Рисунок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05" y="916305"/>
            <a:ext cx="3552825" cy="469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2060575"/>
          </a:xfrm>
        </p:spPr>
        <p:txBody>
          <a:bodyPr/>
          <a:lstStyle/>
          <a:p>
            <a:pPr algn="ctr" eaLnBrk="1" hangingPunct="1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Задачи  местной  системы  оповещения (МСО) </a:t>
            </a:r>
            <a:r>
              <a:rPr lang="ru-RU" altLang="zh-CN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/>
            </a:r>
            <a:br>
              <a:rPr lang="ru-RU" altLang="zh-CN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ru-RU" altLang="zh-CN" sz="2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/>
            </a:r>
            <a:br>
              <a:rPr lang="ru-RU" altLang="zh-CN" sz="2800" b="1" dirty="0" smtClean="0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обеспечение доведения 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информации  </a:t>
            </a:r>
            <a:b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</a:b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и  сигналов  оповещения  до:</a:t>
            </a:r>
            <a:endParaRPr lang="ru-RU" altLang="zh-CN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349500"/>
            <a:ext cx="8964612" cy="387503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Специально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подготовленных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сил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и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средств,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предназначенных </a:t>
            </a:r>
            <a:r>
              <a:rPr lang="en-US" sz="2400" b="1" dirty="0" smtClean="0">
                <a:latin typeface="Arial" panose="020B0604020202020204" pitchFamily="34" charset="0"/>
              </a:rPr>
              <a:t>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для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предупреждения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и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ликвидации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ЧС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Руководящего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состава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ГО ЧС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Дежурно-диспетчерских служб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организаций,  эксплуатирующих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ПОО (ДДС)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Населения, проживающего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на территории муниципального образования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zh-CN" sz="1400" dirty="0" smtClean="0"/>
          </a:p>
          <a:p>
            <a:pPr eaLnBrk="1" hangingPunct="1">
              <a:buFont typeface="Wingdings 2" pitchFamily="18" charset="2"/>
              <a:buNone/>
            </a:pPr>
            <a:endParaRPr lang="ru-RU" altLang="zh-CN" sz="14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zh-CN" sz="1400" b="1" dirty="0" smtClean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Номер слайда 1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80D5BA70-3357-4648-886D-8338D3AD605F}" type="slidenum">
              <a:rPr lang="ru-RU" altLang="en-US" sz="1400" b="0">
                <a:solidFill>
                  <a:srgbClr val="FFFFFF"/>
                </a:solidFill>
                <a:latin typeface="Arial" panose="020B0604020202020204" pitchFamily="34" charset="0"/>
              </a:rPr>
              <a:pPr algn="r">
                <a:lnSpc>
                  <a:spcPct val="100000"/>
                </a:lnSpc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24</a:t>
            </a:fld>
            <a:endParaRPr lang="ru-RU" altLang="en-US" sz="1400" b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250825" y="188913"/>
            <a:ext cx="8640763" cy="77311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lIns="90000" tIns="46800" rIns="90000" bIns="46800" anchor="ctr"/>
          <a:lstStyle/>
          <a:p>
            <a:pPr algn="ctr" defTabSz="448945" eaLnBrk="0" hangingPunct="0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None/>
            </a:pPr>
            <a:r>
              <a:rPr lang="ru-RU" altLang="zh-CN" sz="4000" b="0" dirty="0">
                <a:solidFill>
                  <a:srgbClr val="CC3300"/>
                </a:solidFill>
                <a:latin typeface="Monotype Corsiva" pitchFamily="66" charset="0"/>
              </a:rPr>
              <a:t>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 городском округе город Воронеж</a:t>
            </a:r>
            <a:endParaRPr lang="ru-RU" altLang="zh-C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179388" y="3500438"/>
            <a:ext cx="8713787" cy="2897187"/>
            <a:chOff x="158" y="2251"/>
            <a:chExt cx="5489" cy="1825"/>
          </a:xfrm>
        </p:grpSpPr>
        <p:pic>
          <p:nvPicPr>
            <p:cNvPr id="44036" name="Picture 12" descr="P105045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35" y="2251"/>
              <a:ext cx="2812" cy="1709"/>
            </a:xfrm>
            <a:prstGeom prst="rect">
              <a:avLst/>
            </a:prstGeom>
            <a:noFill/>
            <a:ln w="19050">
              <a:solidFill>
                <a:srgbClr val="FFCC00"/>
              </a:solidFill>
              <a:miter lim="800000"/>
              <a:headEnd/>
              <a:tailEnd/>
            </a:ln>
          </p:spPr>
        </p:pic>
        <p:sp>
          <p:nvSpPr>
            <p:cNvPr id="104458" name="Прямоугольник 4"/>
            <p:cNvSpPr>
              <a:spLocks noChangeArrowheads="1"/>
            </p:cNvSpPr>
            <p:nvPr/>
          </p:nvSpPr>
          <p:spPr bwMode="auto">
            <a:xfrm>
              <a:off x="158" y="3475"/>
              <a:ext cx="2903" cy="60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 algn="ctr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/>
            <a:p>
              <a:r>
                <a:rPr lang="ru-RU" altLang="ru-RU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выносных акустических устройств (ВАУ) – 71</a:t>
              </a:r>
              <a:endParaRPr lang="ru-RU" altLang="ru-RU" sz="2800" b="1" dirty="0">
                <a:solidFill>
                  <a:srgbClr val="C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" name="Group 17"/>
          <p:cNvGrpSpPr/>
          <p:nvPr/>
        </p:nvGrpSpPr>
        <p:grpSpPr bwMode="auto">
          <a:xfrm>
            <a:off x="395288" y="1989138"/>
            <a:ext cx="6956425" cy="2836862"/>
            <a:chOff x="113" y="1207"/>
            <a:chExt cx="4382" cy="1787"/>
          </a:xfrm>
          <a:solidFill>
            <a:schemeClr val="bg2">
              <a:lumMod val="90000"/>
            </a:schemeClr>
          </a:solidFill>
        </p:grpSpPr>
        <p:pic>
          <p:nvPicPr>
            <p:cNvPr id="44039" name="Рисунок 7" descr="электросирена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" y="1207"/>
              <a:ext cx="2313" cy="1787"/>
            </a:xfrm>
            <a:prstGeom prst="rect">
              <a:avLst/>
            </a:prstGeom>
            <a:grpFill/>
            <a:ln w="25400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04461" name="Прямоугольник 5"/>
            <p:cNvSpPr>
              <a:spLocks noChangeArrowheads="1"/>
            </p:cNvSpPr>
            <p:nvPr/>
          </p:nvSpPr>
          <p:spPr bwMode="auto">
            <a:xfrm>
              <a:off x="2200" y="1253"/>
              <a:ext cx="2295" cy="330"/>
            </a:xfrm>
            <a:prstGeom prst="rect">
              <a:avLst/>
            </a:prstGeom>
            <a:grpFill/>
            <a:ln w="25400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r>
                <a:rPr lang="ru-RU" altLang="ru-RU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ru-RU" altLang="ru-RU" sz="2800" b="1" dirty="0" err="1">
                  <a:solidFill>
                    <a:srgbClr val="C00000"/>
                  </a:solidFill>
                  <a:latin typeface="Arial" panose="020B0604020202020204" pitchFamily="34" charset="0"/>
                </a:rPr>
                <a:t>электросирен</a:t>
              </a:r>
              <a:r>
                <a:rPr lang="ru-RU" altLang="ru-RU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 – 72</a:t>
              </a:r>
              <a:endParaRPr lang="ru-RU" altLang="ru-RU" sz="2800" b="1" dirty="0">
                <a:solidFill>
                  <a:srgbClr val="C00000"/>
                </a:solidFill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Номер слайда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4E08DE7A-79AF-4518-82AA-19C6B9387A06}" type="slidenum">
              <a:rPr lang="ru-RU" altLang="en-US" b="0">
                <a:latin typeface="Tahoma" panose="020B0604030504040204" pitchFamily="34" charset="0"/>
              </a:rPr>
              <a:pPr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25</a:t>
            </a:fld>
            <a:endParaRPr lang="ru-RU" altLang="en-US" b="0">
              <a:latin typeface="Tahoma" panose="020B0604030504040204" pitchFamily="34" charset="0"/>
            </a:endParaRPr>
          </a:p>
        </p:txBody>
      </p:sp>
      <p:pic>
        <p:nvPicPr>
          <p:cNvPr id="39946" name="Picture 10" descr="Покрытие оповещ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8468"/>
            <a:ext cx="9144000" cy="596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239808" y="0"/>
            <a:ext cx="8640763" cy="870332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 anchor="ctr"/>
          <a:lstStyle/>
          <a:p>
            <a:pPr algn="ctr" defTabSz="448945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None/>
            </a:pPr>
            <a:r>
              <a:rPr lang="ru-RU" altLang="zh-CN" sz="4000" b="0" dirty="0">
                <a:solidFill>
                  <a:srgbClr val="CC3300"/>
                </a:solidFill>
                <a:latin typeface="Monotype Corsiva" pitchFamily="66" charset="0"/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Покрытие городского округа средствами оповещения</a:t>
            </a:r>
            <a:endParaRPr lang="ru-RU" altLang="ru-RU" sz="28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416675" y="3634740"/>
            <a:ext cx="2727325" cy="151257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 anchor="ctr"/>
          <a:lstStyle/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Синие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сирены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Зеленые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 ВАУ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Желтые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ЛСО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пла-нируемые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ВАУ</a:t>
            </a:r>
          </a:p>
          <a:p>
            <a:pPr marL="228600" indent="-228600" defTabSz="448945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1" descr="IMG_03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2708275"/>
            <a:ext cx="3527425" cy="2602230"/>
          </a:xfrm>
          <a:prstGeom prst="rect">
            <a:avLst/>
          </a:prstGeom>
          <a:noFill/>
          <a:ln w="1587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36866" name="Group 41"/>
          <p:cNvGrpSpPr/>
          <p:nvPr/>
        </p:nvGrpSpPr>
        <p:grpSpPr>
          <a:xfrm>
            <a:off x="323850" y="188913"/>
            <a:ext cx="8509000" cy="1387475"/>
            <a:chOff x="204" y="119"/>
            <a:chExt cx="5360" cy="874"/>
          </a:xfrm>
        </p:grpSpPr>
        <p:sp>
          <p:nvSpPr>
            <p:cNvPr id="47106" name="Rectangle 2"/>
            <p:cNvSpPr>
              <a:spLocks noChangeArrowheads="1"/>
            </p:cNvSpPr>
            <p:nvPr/>
          </p:nvSpPr>
          <p:spPr bwMode="auto">
            <a:xfrm>
              <a:off x="432" y="192"/>
              <a:ext cx="4896" cy="7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448945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defRPr/>
              </a:pPr>
              <a:endPara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+mn-ea"/>
                <a:cs typeface="Lucida Sans Unicode" panose="020B0602030504020204" pitchFamily="34" charset="0"/>
              </a:endParaRPr>
            </a:p>
          </p:txBody>
        </p:sp>
        <p:sp>
          <p:nvSpPr>
            <p:cNvPr id="36868" name="Rectangle 3"/>
            <p:cNvSpPr/>
            <p:nvPr/>
          </p:nvSpPr>
          <p:spPr>
            <a:xfrm>
              <a:off x="204" y="119"/>
              <a:ext cx="5360" cy="8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Система оповещения населения г</a:t>
              </a:r>
              <a:r>
                <a:rPr lang="ru-RU" altLang="zh-CN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. Воронежа</a:t>
              </a:r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</a:p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об угрозе возникновения ЧС </a:t>
              </a:r>
            </a:p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 мирное и военное время</a:t>
              </a:r>
              <a:endParaRPr lang="ru-RU" altLang="x-none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pic>
        <p:nvPicPr>
          <p:cNvPr id="36869" name="Picture 20" descr="shema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263" y="3860800"/>
            <a:ext cx="1128712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Picture 29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1916113"/>
            <a:ext cx="1150938" cy="86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Picture 22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2852738"/>
            <a:ext cx="1150938" cy="86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Picture 25" descr="icomF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625" y="2708275"/>
            <a:ext cx="936625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3" name="Picture 33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363" y="3860800"/>
            <a:ext cx="1150937" cy="8683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6874" name="Group 36"/>
          <p:cNvGrpSpPr/>
          <p:nvPr/>
        </p:nvGrpSpPr>
        <p:grpSpPr>
          <a:xfrm>
            <a:off x="4883150" y="3792538"/>
            <a:ext cx="1344613" cy="1152525"/>
            <a:chOff x="3107" y="2432"/>
            <a:chExt cx="847" cy="726"/>
          </a:xfrm>
        </p:grpSpPr>
        <p:pic>
          <p:nvPicPr>
            <p:cNvPr id="36875" name="Picture 34" descr="shema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43" y="2432"/>
              <a:ext cx="711" cy="7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6" name="Picture 35" descr="462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07" y="2432"/>
              <a:ext cx="725" cy="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877" name="Text Box 37"/>
          <p:cNvSpPr txBox="1"/>
          <p:nvPr/>
        </p:nvSpPr>
        <p:spPr>
          <a:xfrm>
            <a:off x="6227763" y="1773238"/>
            <a:ext cx="2449512" cy="2381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06E99"/>
            </a:prstShdw>
          </a:effectLst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6367780" y="1773555"/>
            <a:ext cx="2701290" cy="706755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Руководство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ГО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ВГЗЧС</a:t>
            </a:r>
          </a:p>
        </p:txBody>
      </p:sp>
      <p:pic>
        <p:nvPicPr>
          <p:cNvPr id="36879" name="Picture 11" descr="IMG_493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6092825"/>
            <a:ext cx="720725" cy="54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6367780" y="2625725"/>
            <a:ext cx="2700655" cy="922020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Силы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средства  для предупреждения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ликвидации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ЧС</a:t>
            </a: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6367145" y="3798570"/>
            <a:ext cx="2701290" cy="1511935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 fontAlgn="base">
              <a:lnSpc>
                <a:spcPct val="101000"/>
              </a:lnSpc>
              <a:spcBef>
                <a:spcPts val="800"/>
              </a:spcBef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ДДС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организаций,  участвующих в ликвидации ЧС,</a:t>
            </a:r>
            <a:endParaRPr lang="ru-RU" altLang="x-none" sz="2000" b="1" strike="noStrike" noProof="1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lnSpc>
                <a:spcPct val="101000"/>
              </a:lnSpc>
              <a:spcBef>
                <a:spcPts val="800"/>
              </a:spcBef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ДДС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ПОО</a:t>
            </a:r>
          </a:p>
        </p:txBody>
      </p:sp>
      <p:grpSp>
        <p:nvGrpSpPr>
          <p:cNvPr id="36882" name="Group 28"/>
          <p:cNvGrpSpPr/>
          <p:nvPr/>
        </p:nvGrpSpPr>
        <p:grpSpPr>
          <a:xfrm>
            <a:off x="4643438" y="4841875"/>
            <a:ext cx="1835150" cy="2016125"/>
            <a:chOff x="4513" y="-244"/>
            <a:chExt cx="1927" cy="1794"/>
          </a:xfrm>
        </p:grpSpPr>
        <p:pic>
          <p:nvPicPr>
            <p:cNvPr id="36883" name="Picture 21" descr="4cd93a651dfc9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5080" y="-244"/>
              <a:ext cx="1360" cy="1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4" name="Picture 26" descr="imag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3" y="0"/>
              <a:ext cx="1141" cy="1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5" name="Picture 27" descr="100180080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1" y="482"/>
              <a:ext cx="1158" cy="10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6367780" y="5486400"/>
            <a:ext cx="2701290" cy="1168400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endParaRPr lang="ru-RU" altLang="x-none" strike="noStrike" noProof="1">
              <a:solidFill>
                <a:srgbClr val="FFFFFF"/>
              </a:solidFill>
              <a:latin typeface="Tahoma" panose="020B060403050404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Население</a:t>
            </a:r>
            <a:endParaRPr lang="ru-RU" altLang="x-none" sz="1800" strike="noStrike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endParaRPr lang="ru-RU" altLang="x-none" sz="1800" strike="noStrike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grpSp>
        <p:nvGrpSpPr>
          <p:cNvPr id="36887" name="Group 58"/>
          <p:cNvGrpSpPr/>
          <p:nvPr/>
        </p:nvGrpSpPr>
        <p:grpSpPr>
          <a:xfrm>
            <a:off x="4133850" y="5062220"/>
            <a:ext cx="1731963" cy="1793875"/>
            <a:chOff x="4513" y="-244"/>
            <a:chExt cx="1927" cy="1794"/>
          </a:xfrm>
        </p:grpSpPr>
        <p:pic>
          <p:nvPicPr>
            <p:cNvPr id="36888" name="Picture 59" descr="4cd93a651dfc9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 flipH="1">
              <a:off x="5080" y="-244"/>
              <a:ext cx="1360" cy="1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9" name="Picture 60" descr="imag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>
              <a:off x="4513" y="0"/>
              <a:ext cx="1141" cy="1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90" name="Picture 61" descr="100180080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>
              <a:off x="4921" y="482"/>
              <a:ext cx="1158" cy="10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891" name="AutoShape 67"/>
          <p:cNvSpPr/>
          <p:nvPr/>
        </p:nvSpPr>
        <p:spPr>
          <a:xfrm rot="-2424497">
            <a:off x="3348038" y="2708275"/>
            <a:ext cx="2087562" cy="431800"/>
          </a:xfrm>
          <a:prstGeom prst="notchedRightArrow">
            <a:avLst>
              <a:gd name="adj1" fmla="val 50000"/>
              <a:gd name="adj2" fmla="val 120550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2" name="AutoShape 68"/>
          <p:cNvSpPr/>
          <p:nvPr/>
        </p:nvSpPr>
        <p:spPr>
          <a:xfrm rot="-1245380">
            <a:off x="3563938" y="3284538"/>
            <a:ext cx="1655762" cy="431800"/>
          </a:xfrm>
          <a:prstGeom prst="notchedRightArrow">
            <a:avLst>
              <a:gd name="adj1" fmla="val 50000"/>
              <a:gd name="adj2" fmla="val 95615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3" name="AutoShape 69"/>
          <p:cNvSpPr/>
          <p:nvPr/>
        </p:nvSpPr>
        <p:spPr>
          <a:xfrm rot="666766">
            <a:off x="3635375" y="3933825"/>
            <a:ext cx="1512888" cy="431800"/>
          </a:xfrm>
          <a:prstGeom prst="notchedRightArrow">
            <a:avLst>
              <a:gd name="adj1" fmla="val 50000"/>
              <a:gd name="adj2" fmla="val 87364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4" name="AutoShape 70"/>
          <p:cNvSpPr/>
          <p:nvPr/>
        </p:nvSpPr>
        <p:spPr>
          <a:xfrm rot="2129063">
            <a:off x="3387725" y="4530725"/>
            <a:ext cx="1944688" cy="431800"/>
          </a:xfrm>
          <a:prstGeom prst="notchedRightArrow">
            <a:avLst>
              <a:gd name="adj1" fmla="val 50000"/>
              <a:gd name="adj2" fmla="val 112300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1095" name="Rectangle 71"/>
          <p:cNvSpPr>
            <a:spLocks noChangeArrowheads="1"/>
          </p:cNvSpPr>
          <p:nvPr/>
        </p:nvSpPr>
        <p:spPr bwMode="auto">
          <a:xfrm>
            <a:off x="323850" y="1654175"/>
            <a:ext cx="3527425" cy="119888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Рабочее место </a:t>
            </a:r>
            <a:endParaRPr lang="ru-RU" altLang="x-none" sz="2400" b="1" strike="noStrike" noProof="1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дежурного по оповещению</a:t>
            </a:r>
          </a:p>
        </p:txBody>
      </p:sp>
      <p:grpSp>
        <p:nvGrpSpPr>
          <p:cNvPr id="36896" name="Group 82"/>
          <p:cNvGrpSpPr/>
          <p:nvPr/>
        </p:nvGrpSpPr>
        <p:grpSpPr>
          <a:xfrm>
            <a:off x="323850" y="5373688"/>
            <a:ext cx="3527425" cy="900112"/>
            <a:chOff x="204" y="3385"/>
            <a:chExt cx="2222" cy="567"/>
          </a:xfrm>
        </p:grpSpPr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204" y="3385"/>
              <a:ext cx="636" cy="566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latin typeface="Tahoma" panose="020B060403050404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+mn-cs"/>
                </a:rPr>
                <a:t>П-166М</a:t>
              </a:r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930" y="3385"/>
              <a:ext cx="730" cy="567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latin typeface="Tahoma" panose="020B060403050404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+mn-cs"/>
                </a:rPr>
                <a:t>КТСО-Р</a:t>
              </a:r>
            </a:p>
          </p:txBody>
        </p:sp>
        <p:sp>
          <p:nvSpPr>
            <p:cNvPr id="1100" name="Rectangle 76"/>
            <p:cNvSpPr>
              <a:spLocks noChangeArrowheads="1"/>
            </p:cNvSpPr>
            <p:nvPr/>
          </p:nvSpPr>
          <p:spPr bwMode="auto">
            <a:xfrm>
              <a:off x="1750" y="3385"/>
              <a:ext cx="676" cy="567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САО</a:t>
              </a:r>
              <a:endPara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r>
                <a:rPr lang="ru-RU" altLang="zh-CN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«Рупор</a:t>
              </a:r>
              <a:r>
                <a:rPr lang="ru-RU" altLang="zh-CN" strike="noStrike" noProof="1">
                  <a:solidFill>
                    <a:srgbClr val="FFFF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»</a:t>
              </a:r>
              <a:endParaRPr lang="ru-RU" altLang="zh-CN" strike="noStrike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36900" name="Group 85"/>
          <p:cNvGrpSpPr/>
          <p:nvPr/>
        </p:nvGrpSpPr>
        <p:grpSpPr>
          <a:xfrm>
            <a:off x="5003800" y="2708275"/>
            <a:ext cx="1441450" cy="1012825"/>
            <a:chOff x="3152" y="1706"/>
            <a:chExt cx="908" cy="638"/>
          </a:xfrm>
        </p:grpSpPr>
        <p:pic>
          <p:nvPicPr>
            <p:cNvPr id="36901" name="Picture 83" descr="462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52" y="1797"/>
              <a:ext cx="725" cy="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902" name="Picture 84" descr="icomF1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0" y="1706"/>
              <a:ext cx="590" cy="59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50825" y="188914"/>
            <a:ext cx="8893175" cy="857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bIns="0" anchor="b"/>
          <a:lstStyle/>
          <a:p>
            <a:pPr algn="ctr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Задачи  локальной  системы  оповещения (ЛСО)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altLang="zh-CN" sz="28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доведение  информации  и  сигналов  оповещения  до:</a:t>
            </a:r>
            <a:endParaRPr lang="ru-RU" altLang="zh-CN" sz="2400" b="1" dirty="0">
              <a:solidFill>
                <a:srgbClr val="C00000"/>
              </a:solidFill>
              <a:latin typeface="Times New Roman" panose="02020603050405020304" charset="0"/>
            </a:endParaRPr>
          </a:p>
        </p:txBody>
      </p:sp>
      <p:sp>
        <p:nvSpPr>
          <p:cNvPr id="35843" name="Rectangle 3"/>
          <p:cNvSpPr txBox="1">
            <a:spLocks noChangeArrowheads="1"/>
          </p:cNvSpPr>
          <p:nvPr/>
        </p:nvSpPr>
        <p:spPr bwMode="auto">
          <a:xfrm>
            <a:off x="179388" y="1384451"/>
            <a:ext cx="8964612" cy="48290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Руководящего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состава 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ГО 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и  РСЧС,  организаций,    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</a:pPr>
            <a:r>
              <a:rPr lang="ru-RU" altLang="zh-CN" sz="2400" b="1" dirty="0" smtClean="0">
                <a:latin typeface="Arial" panose="020B0604020202020204" pitchFamily="34" charset="0"/>
              </a:rPr>
              <a:t>эксплуатирующих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ПОО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 </a:t>
            </a:r>
            <a:endParaRPr lang="ru-RU" altLang="zh-CN" sz="2400" b="1" dirty="0" smtClean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Объектовых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спасательных формирований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Персонала  организаций,  эксплуатирующих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ПОО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Руководителей  и  ДДС  организаций, расположенных в зоне  действия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ЛСО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Населения,  проживающего в зоне действия  ЛСО</a:t>
            </a:r>
          </a:p>
          <a:p>
            <a:pPr>
              <a:lnSpc>
                <a:spcPct val="100000"/>
              </a:lnSpc>
            </a:pPr>
            <a:endParaRPr lang="ru-RU" altLang="zh-CN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ru-RU" altLang="zh-CN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pPr algn="ctr"/>
            <a:endParaRPr lang="ru-RU" altLang="zh-CN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30505" y="1103630"/>
            <a:ext cx="3937635" cy="18453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15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5 км</a:t>
            </a:r>
            <a:endParaRPr lang="ru-RU" altLang="en-US" sz="15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Изображение 5" descr="атомная станци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4666" y="1447324"/>
            <a:ext cx="1548765" cy="1156811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780915" y="1016635"/>
            <a:ext cx="4235450" cy="20186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 2,5 км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9445" y="2948940"/>
            <a:ext cx="2455545" cy="100266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ядерно и радиационно опасные объекты</a:t>
            </a:r>
          </a:p>
        </p:txBody>
      </p:sp>
      <p:pic>
        <p:nvPicPr>
          <p:cNvPr id="10" name="Изображение 9" descr="химзавод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6881" y="1447324"/>
            <a:ext cx="1716405" cy="126111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5671185" y="3035300"/>
            <a:ext cx="2455545" cy="100203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химически опасные объекты</a:t>
            </a:r>
          </a:p>
        </p:txBody>
      </p:sp>
      <p:sp>
        <p:nvSpPr>
          <p:cNvPr id="12" name="Овал 11"/>
          <p:cNvSpPr/>
          <p:nvPr/>
        </p:nvSpPr>
        <p:spPr>
          <a:xfrm>
            <a:off x="2324735" y="3827145"/>
            <a:ext cx="3937000" cy="18453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 6 км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94990" y="5672455"/>
            <a:ext cx="2455545" cy="100203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гидротехнические объекты</a:t>
            </a:r>
          </a:p>
        </p:txBody>
      </p:sp>
      <p:pic>
        <p:nvPicPr>
          <p:cNvPr id="14" name="Изображение 13" descr="hydroelectricity-png-file-hydro-power-plant-construction-png-4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3349" y="3848100"/>
            <a:ext cx="1737836" cy="1824514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31470" y="129540"/>
            <a:ext cx="8684895" cy="640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Радиус действия локальных систем оповещения на потенциально опасных объектах экономики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2"/>
          <p:cNvSpPr/>
          <p:nvPr/>
        </p:nvSpPr>
        <p:spPr>
          <a:xfrm>
            <a:off x="0" y="2205038"/>
            <a:ext cx="9144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ru-RU" altLang="ru-RU" sz="3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6626" name="TextBox 1"/>
          <p:cNvSpPr txBox="1"/>
          <p:nvPr/>
        </p:nvSpPr>
        <p:spPr>
          <a:xfrm>
            <a:off x="358140" y="2950845"/>
            <a:ext cx="4469130" cy="46609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40083" anchor="t">
            <a:spAutoFit/>
          </a:bodyPr>
          <a:lstStyle/>
          <a:p>
            <a:pPr algn="ctr">
              <a:lnSpc>
                <a:spcPts val="3325"/>
              </a:lnSpc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КСЭОН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6627" name="Номер слайда 4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r>
              <a:rPr lang="ru-RU" altLang="ru-RU" sz="1400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ru-RU" altLang="ru-RU" sz="1400" b="0" dirty="0">
                <a:solidFill>
                  <a:schemeClr val="bg1"/>
                </a:solidFill>
                <a:latin typeface="Arial" panose="020B0604020202020204" pitchFamily="34" charset="0"/>
              </a:rPr>
              <a:pPr algn="r"/>
              <a:t>29</a:t>
            </a:fld>
            <a:endParaRPr lang="ru-RU" altLang="ru-RU" sz="14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TextBox 5"/>
          <p:cNvSpPr txBox="1"/>
          <p:nvPr/>
        </p:nvSpPr>
        <p:spPr>
          <a:xfrm>
            <a:off x="4930775" y="2051685"/>
            <a:ext cx="2630805" cy="2538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К</a:t>
            </a:r>
            <a:r>
              <a:rPr lang="ru-RU" altLang="zh-CN" sz="2800" b="1" dirty="0">
                <a:latin typeface="Arial" panose="020B0604020202020204" pitchFamily="34" charset="0"/>
              </a:rPr>
              <a:t>омплексная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С</a:t>
            </a:r>
            <a:r>
              <a:rPr lang="ru-RU" altLang="zh-CN" sz="2800" b="1" dirty="0">
                <a:latin typeface="Arial" panose="020B0604020202020204" pitchFamily="34" charset="0"/>
              </a:rPr>
              <a:t>истема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Э</a:t>
            </a:r>
            <a:r>
              <a:rPr lang="ru-RU" altLang="zh-CN" sz="2800" b="1" dirty="0">
                <a:latin typeface="Arial" panose="020B0604020202020204" pitchFamily="34" charset="0"/>
              </a:rPr>
              <a:t>кстренного</a:t>
            </a:r>
            <a:r>
              <a:rPr lang="ru-RU" altLang="zh-CN" sz="2800" dirty="0"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О</a:t>
            </a:r>
            <a:r>
              <a:rPr lang="ru-RU" altLang="zh-CN" sz="2800" b="1" dirty="0">
                <a:latin typeface="Arial" panose="020B0604020202020204" pitchFamily="34" charset="0"/>
              </a:rPr>
              <a:t>повещения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Н</a:t>
            </a:r>
            <a:r>
              <a:rPr lang="ru-RU" altLang="zh-CN" sz="2800" b="1" dirty="0">
                <a:latin typeface="Arial" panose="020B0604020202020204" pitchFamily="34" charset="0"/>
              </a:rPr>
              <a:t>аселения</a:t>
            </a:r>
            <a:r>
              <a:rPr lang="ru-RU" altLang="zh-CN" sz="24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ru-RU" altLang="zh-CN" sz="40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26629" name="Text Box 8"/>
          <p:cNvSpPr txBox="1"/>
          <p:nvPr/>
        </p:nvSpPr>
        <p:spPr>
          <a:xfrm>
            <a:off x="-317" y="5784533"/>
            <a:ext cx="32400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400" b="1" dirty="0">
                <a:latin typeface="Arial" panose="020B0604020202020204" pitchFamily="34" charset="0"/>
              </a:rPr>
              <a:t>мониторинг</a:t>
            </a:r>
          </a:p>
        </p:txBody>
      </p:sp>
      <p:sp>
        <p:nvSpPr>
          <p:cNvPr id="26630" name="Text Box 9"/>
          <p:cNvSpPr txBox="1"/>
          <p:nvPr/>
        </p:nvSpPr>
        <p:spPr>
          <a:xfrm>
            <a:off x="5544503" y="5784850"/>
            <a:ext cx="33131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400" b="1" dirty="0">
                <a:latin typeface="Arial" panose="020B0604020202020204" pitchFamily="34" charset="0"/>
              </a:rPr>
              <a:t>оповещение</a:t>
            </a:r>
          </a:p>
        </p:txBody>
      </p:sp>
      <p:sp>
        <p:nvSpPr>
          <p:cNvPr id="26631" name="AutoShape 12"/>
          <p:cNvSpPr/>
          <p:nvPr/>
        </p:nvSpPr>
        <p:spPr>
          <a:xfrm>
            <a:off x="1156335" y="4847908"/>
            <a:ext cx="720725" cy="936625"/>
          </a:xfrm>
          <a:prstGeom prst="downArrow">
            <a:avLst>
              <a:gd name="adj1" fmla="val 50000"/>
              <a:gd name="adj2" fmla="val 32452"/>
            </a:avLst>
          </a:prstGeom>
          <a:solidFill>
            <a:srgbClr val="C0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26632" name="AutoShape 13"/>
          <p:cNvSpPr/>
          <p:nvPr/>
        </p:nvSpPr>
        <p:spPr>
          <a:xfrm>
            <a:off x="6840855" y="4848225"/>
            <a:ext cx="720725" cy="936625"/>
          </a:xfrm>
          <a:prstGeom prst="downArrow">
            <a:avLst>
              <a:gd name="adj1" fmla="val 50000"/>
              <a:gd name="adj2" fmla="val 32452"/>
            </a:avLst>
          </a:prstGeom>
          <a:solidFill>
            <a:srgbClr val="C0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ru-RU" altLang="zh-CN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66670" y="4848225"/>
            <a:ext cx="3744595" cy="7200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448945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kumimoji="0" lang="ru-RU" altLang="en-GB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Lucida Sans Unicode" panose="020B0602030504020204" pitchFamily="34" charset="0"/>
            </a:endParaRPr>
          </a:p>
          <a:p>
            <a:pPr marL="0" marR="0" indent="0" algn="ctr" defTabSz="448945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r>
              <a:rPr kumimoji="0" lang="ru-RU" altLang="en-GB" sz="28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Lucida Sans Unicode" panose="020B0602030504020204" pitchFamily="34" charset="0"/>
              </a:rPr>
              <a:t>ЦЕЛИ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538480" y="-23495"/>
            <a:ext cx="860552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>
              <a:buFont typeface="Wingdings" panose="05000000000000000000" charset="0"/>
              <a:buNone/>
            </a:pPr>
            <a:r>
              <a:rPr lang="ru-RU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Указ Президента Российской Федерации от 13.11.2012  № 1522 «О создании комплексной системы экстренного оповещения населения об угрозе возникновения или возникновении чрезвычайных ситуаций»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255" y="-34925"/>
            <a:ext cx="9178925" cy="689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" y="-62865"/>
            <a:ext cx="9133205" cy="693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Номер слайда 3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ru-RU" sz="1100" b="0">
              <a:latin typeface="Constantia" panose="02030602050306030303" pitchFamily="18" charset="0"/>
            </a:endParaRPr>
          </a:p>
        </p:txBody>
      </p:sp>
      <p:sp>
        <p:nvSpPr>
          <p:cNvPr id="26628" name="TextBox 3"/>
          <p:cNvSpPr txBox="1"/>
          <p:nvPr/>
        </p:nvSpPr>
        <p:spPr>
          <a:xfrm>
            <a:off x="88900" y="187288"/>
            <a:ext cx="8947150" cy="61247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территории Воронежской области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ru-RU" sz="2400" b="0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1 зона оповещения при аварии на 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Нововоронежской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АЭС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49 зон оповещения при аварии на ОАО «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Трансаммиак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8 зон оповещения при авариях на химически опасных объектах полностью готовы и сопряжены с РАСЦО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0" dirty="0">
              <a:solidFill>
                <a:srgbClr val="00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зона оповещения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при авариях на потенциально опасных объектах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городского  округа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город Воронеж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4 зоны оповещения при авариях на ГТС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73 зоны оповещения при угрозе лесных пожаров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1"/>
          <p:cNvSpPr txBox="1">
            <a:spLocks noChangeArrowheads="1"/>
          </p:cNvSpPr>
          <p:nvPr/>
        </p:nvSpPr>
        <p:spPr bwMode="auto">
          <a:xfrm>
            <a:off x="11430" y="190615"/>
            <a:ext cx="9144000" cy="2171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40083">
            <a:spAutoFit/>
          </a:bodyPr>
          <a:lstStyle/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</a:t>
            </a: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сигнал оповещения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zh-CN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ВНИМАНИЕ ВСЕМ!» 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en-US" sz="2400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подаётся перед началом оповещения с целью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привлечения внимания</a:t>
            </a:r>
          </a:p>
        </p:txBody>
      </p:sp>
      <p:sp>
        <p:nvSpPr>
          <p:cNvPr id="40962" name="Номер слайда 4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1100">
                <a:latin typeface="Constantia" panose="02030602050306030303" pitchFamily="18" charset="0"/>
              </a:rPr>
              <a:t> </a:t>
            </a:r>
          </a:p>
        </p:txBody>
      </p:sp>
      <p:pic>
        <p:nvPicPr>
          <p:cNvPr id="4096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730" y="2233930"/>
            <a:ext cx="8130540" cy="458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2540"/>
            <a:ext cx="9140190" cy="685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3" descr="Заводской, фабричный гудо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66115" y="3175"/>
            <a:ext cx="10403205" cy="684720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Тепловоз с гудко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-19685"/>
            <a:ext cx="9137650" cy="689737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шина оповещени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" y="-18415"/>
            <a:ext cx="9115425" cy="74676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Подача звукового сигнала машиной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8260" y="-465455"/>
            <a:ext cx="9880600" cy="762889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отовый телефон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325" y="7620"/>
            <a:ext cx="7245985" cy="684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95" y="-55245"/>
            <a:ext cx="9152255" cy="69316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плазменная панел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35" y="-19685"/>
            <a:ext cx="9071610" cy="688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405" y="286439"/>
            <a:ext cx="8692308" cy="1013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ОПОВЕЩЕНИЯ НАСЕЛЕНИЯ ГОРОДСКОГО ОКРУГА ГОРОД ВОРОНЕЖ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81605" y="1885315"/>
            <a:ext cx="4186555" cy="3712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ПОЛУЧЕНИЕ СИГНАЛА</a:t>
            </a:r>
            <a:b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ПРОСЛУШИВАНИЕ  СООБЩЕНИЯ</a:t>
            </a:r>
          </a:p>
          <a:p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ПО ВЫПОЛНЕНИЮ</a:t>
            </a:r>
            <a:r>
              <a:rPr lang="ru-RU" sz="2800" dirty="0" smtClean="0">
                <a:cs typeface="Arial" panose="020B0604020202020204" pitchFamily="34" charset="0"/>
              </a:rPr>
              <a:t/>
            </a:r>
            <a:br>
              <a:rPr lang="ru-RU" sz="2800" dirty="0" smtClean="0">
                <a:cs typeface="Arial" panose="020B0604020202020204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depositphotos_121453866-stock-illustration-couple-watching-tv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99225" y="786765"/>
            <a:ext cx="2638425" cy="1994535"/>
          </a:xfrm>
          <a:prstGeom prst="rect">
            <a:avLst/>
          </a:prstGeom>
        </p:spPr>
      </p:pic>
      <p:pic>
        <p:nvPicPr>
          <p:cNvPr id="7" name="Изображение 6" descr="Насел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325" y="3650615"/>
            <a:ext cx="2707640" cy="207137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3051" y="169069"/>
            <a:ext cx="8684895" cy="466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Оповещение населения о чрезвычайных ситуацих мирного и военного характера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99225" y="2782570"/>
            <a:ext cx="2637790" cy="8680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Прослушивание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речевого сообщения  (до 5 минут)</a:t>
            </a:r>
          </a:p>
        </p:txBody>
      </p:sp>
      <p:pic>
        <p:nvPicPr>
          <p:cNvPr id="10" name="Изображение 9" descr="сирена с-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35" y="786765"/>
            <a:ext cx="2762250" cy="2059305"/>
          </a:xfrm>
          <a:prstGeom prst="rect">
            <a:avLst/>
          </a:prstGeom>
        </p:spPr>
      </p:pic>
      <p:pic>
        <p:nvPicPr>
          <p:cNvPr id="11" name="Изображение 10" descr="получение сигнала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325" y="786765"/>
            <a:ext cx="2709545" cy="199453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35325" y="2781300"/>
            <a:ext cx="2707640" cy="869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Получение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населением сигнала «Внимание всем!»</a:t>
            </a:r>
            <a:r>
              <a:rPr lang="ru-RU" altLang="en-US"/>
              <a:t>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-635" y="2846705"/>
            <a:ext cx="2762250" cy="869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Включение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аппаратуры оповещения </a:t>
            </a:r>
          </a:p>
          <a:p>
            <a:pPr algn="ctr"/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(до 2,45 минут)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4055" y="5721985"/>
            <a:ext cx="2710815" cy="10229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Действия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в соответствии с рекомендациями органов ГО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2841784" y="1325245"/>
            <a:ext cx="244316" cy="122110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6" name="Стрелка вправо 15"/>
          <p:cNvSpPr/>
          <p:nvPr/>
        </p:nvSpPr>
        <p:spPr>
          <a:xfrm>
            <a:off x="6116479" y="1291431"/>
            <a:ext cx="244316" cy="122110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7" name="Стрелка влево 16"/>
          <p:cNvSpPr/>
          <p:nvPr/>
        </p:nvSpPr>
        <p:spPr>
          <a:xfrm>
            <a:off x="6062504" y="4159568"/>
            <a:ext cx="298609" cy="1153478"/>
          </a:xfrm>
          <a:prstGeom prst="lef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2"/>
          <p:cNvSpPr txBox="1"/>
          <p:nvPr/>
        </p:nvSpPr>
        <p:spPr>
          <a:xfrm>
            <a:off x="287338" y="115888"/>
            <a:ext cx="885666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Передача  экстренного речевого  сообщения  в</a:t>
            </a:r>
          </a:p>
          <a:p>
            <a:pPr algn="ctr"/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 Воронеже  при  ЧС</a:t>
            </a:r>
          </a:p>
        </p:txBody>
      </p:sp>
      <p:sp>
        <p:nvSpPr>
          <p:cNvPr id="38914" name="TextBox 3"/>
          <p:cNvSpPr txBox="1"/>
          <p:nvPr/>
        </p:nvSpPr>
        <p:spPr>
          <a:xfrm>
            <a:off x="393700" y="1093788"/>
            <a:ext cx="48974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algn="ctr"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rgbClr val="C00000"/>
                </a:solidFill>
                <a:latin typeface="Arial" panose="020B0604020202020204" pitchFamily="34" charset="0"/>
              </a:rPr>
              <a:t>Каналы регионального телевидения</a:t>
            </a:r>
          </a:p>
        </p:txBody>
      </p:sp>
      <p:sp>
        <p:nvSpPr>
          <p:cNvPr id="38915" name="TextBox 6"/>
          <p:cNvSpPr txBox="1"/>
          <p:nvPr/>
        </p:nvSpPr>
        <p:spPr>
          <a:xfrm>
            <a:off x="169863" y="1973263"/>
            <a:ext cx="48974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РТР «Россия 1», РТР «Россия 24», «Россия – Культура»,      «5 канал», «ТВ Губерния»</a:t>
            </a:r>
            <a:endParaRPr lang="ru-RU" altLang="zh-CN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501" y="3697605"/>
            <a:ext cx="4875530" cy="68326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  <a:cs typeface="+mn-cs"/>
              </a:defRPr>
            </a:lvl5pPr>
          </a:lstStyle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Радио России» - 72,11 МГц,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« «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Маяк» -105,7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Гц, </a:t>
            </a:r>
            <a:endParaRPr lang="ru-RU" sz="2400" strike="noStrike" noProof="1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TextBox 7"/>
          <p:cNvSpPr txBox="1"/>
          <p:nvPr/>
        </p:nvSpPr>
        <p:spPr>
          <a:xfrm>
            <a:off x="366713" y="3174683"/>
            <a:ext cx="4895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algn="ctr"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rgbClr val="C00000"/>
                </a:solidFill>
                <a:latin typeface="Arial" panose="020B0604020202020204" pitchFamily="34" charset="0"/>
              </a:rPr>
              <a:t>Каналы радиовещания</a:t>
            </a:r>
          </a:p>
        </p:txBody>
      </p:sp>
      <p:pic>
        <p:nvPicPr>
          <p:cNvPr id="38918" name="Picture 8" descr="C:\Users\Vlada\Downloads\телевышка Вороне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259392">
            <a:off x="5251938" y="1396510"/>
            <a:ext cx="3702132" cy="515434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8ccb320be762cfbffe8a20656a84fb45__1200x6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-20320"/>
            <a:ext cx="9110345" cy="68719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РАДИОАКТИВНАЯ  ОПАСНОСТЬ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120015" y="732790"/>
            <a:ext cx="8903970" cy="5909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ИНСТРУКЦИЯ   ПЕРСОНАЛУ ПРЕДПРИЯТИЯ (ОРГАНИЗАЦИИ) </a:t>
            </a:r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</a:t>
            </a:r>
            <a:r>
              <a:rPr lang="ru-RU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РИ РЕЧЕВОМ СООБЩЕНИИ</a:t>
            </a:r>
            <a:r>
              <a:rPr lang="ru-RU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i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«</a:t>
            </a:r>
            <a:r>
              <a:rPr lang="ru-RU" altLang="en-US" b="1" i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РАДИАЦИОННАЯ ОПАСНОСТЬ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»</a:t>
            </a:r>
          </a:p>
          <a:p>
            <a:pPr indent="0" algn="l"/>
            <a:endParaRPr lang="en-US" b="1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аботы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не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прекращать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провести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герметизацию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жилых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и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служебных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помещени</a:t>
            </a:r>
            <a:r>
              <a:rPr lang="ru-RU" alt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й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укрыть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продукты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питания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и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запас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питьевой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воды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marL="342900" indent="-342900" algn="l">
              <a:buAutoNum type="arabicPeriod"/>
            </a:pPr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ринять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медицинские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препараты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повышающие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иммунитет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к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лучевой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болезни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Н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адеть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средства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индивидуальной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защиты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органов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дыхания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</a:t>
            </a:r>
            <a:r>
              <a:rPr lang="ru-RU" alt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противогазы,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респираторы</a:t>
            </a:r>
            <a:r>
              <a:rPr lang="ru-RU" alt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ватно-марлевые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повязки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ести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работы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короткими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сменами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рганизовать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ведение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непрерывной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радиационной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разведки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ри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высоких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уровнях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радиации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проводить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эвакуацию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персонала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безопасный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район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или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защитные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сооружения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Д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ля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отдыха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и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приёма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пищи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использовать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защитные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сооружения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/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20" y="-3175"/>
            <a:ext cx="9119870" cy="69132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ХИМИЧЕСКАЯ  ТРЕВОГА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48260" y="59690"/>
            <a:ext cx="9047480" cy="729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b="1" dirty="0">
              <a:latin typeface="Times New Roman" panose="02020603050405020304" charset="0"/>
              <a:sym typeface="+mn-ea"/>
            </a:endParaRPr>
          </a:p>
          <a:p>
            <a:pPr algn="ctr"/>
            <a:endParaRPr lang="en-US" b="1" dirty="0">
              <a:latin typeface="Times New Roman" panose="02020603050405020304" charset="0"/>
              <a:sym typeface="+mn-ea"/>
            </a:endParaRPr>
          </a:p>
          <a:p>
            <a:pPr algn="ctr"/>
            <a:r>
              <a:rPr lang="en-US" b="1" dirty="0">
                <a:latin typeface="Times New Roman" panose="02020603050405020304" charset="0"/>
                <a:sym typeface="+mn-ea"/>
              </a:rPr>
              <a:t>ИНСТРУКЦИЯ  ПЕРСОНАЛУ ПРЕДПРИЯТИЯ (ОРГАНИЗАЦИИ) ПРИ </a:t>
            </a:r>
            <a:r>
              <a:rPr lang="ru-RU" b="1" dirty="0" smtClean="0">
                <a:latin typeface="Times New Roman" panose="02020603050405020304" charset="0"/>
                <a:sym typeface="+mn-ea"/>
              </a:rPr>
              <a:t>РЕЧЕВОМ СООБЩЕНИИ</a:t>
            </a:r>
            <a:r>
              <a:rPr lang="en-US" b="1" dirty="0" smtClean="0">
                <a:latin typeface="Times New Roman" panose="02020603050405020304" charset="0"/>
                <a:sym typeface="+mn-ea"/>
              </a:rPr>
              <a:t> </a:t>
            </a:r>
            <a:r>
              <a:rPr lang="en-US" b="1" i="1" dirty="0">
                <a:latin typeface="Times New Roman" panose="02020603050405020304" charset="0"/>
                <a:sym typeface="+mn-ea"/>
              </a:rPr>
              <a:t>«</a:t>
            </a:r>
            <a:r>
              <a:rPr lang="ru-RU" altLang="en-US" b="1" i="1" dirty="0">
                <a:latin typeface="Times New Roman" panose="02020603050405020304" charset="0"/>
                <a:sym typeface="+mn-ea"/>
              </a:rPr>
              <a:t>ХИМИЧЕСКАЯ ТРЕВОГА</a:t>
            </a:r>
            <a:r>
              <a:rPr lang="en-US" b="1" dirty="0">
                <a:latin typeface="Times New Roman" panose="02020603050405020304" charset="0"/>
                <a:sym typeface="+mn-ea"/>
              </a:rPr>
              <a:t>»</a:t>
            </a:r>
          </a:p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Надеть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противогазы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необходимости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средства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защиты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кожи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а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их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отсутствии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простейшие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средства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защиты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ru-RU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Провести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герметизацию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помещени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выходить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из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них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без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разрешения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администрации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организации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(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предприятия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</a:p>
          <a:p>
            <a:endParaRPr lang="en-US" sz="9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Отключить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вентиляцию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нагревательные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приборы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оборудование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en-US" sz="9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Провести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герметизацию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продуктов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питания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запас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воды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закрытых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ёмкостях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ru-RU" altLang="en-US" sz="900" dirty="0"/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Укрыться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защитном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сооружении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(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указанию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ГО)</a:t>
            </a:r>
          </a:p>
          <a:p>
            <a:endParaRPr lang="ru-RU" altLang="en-US" sz="900" dirty="0"/>
          </a:p>
          <a:p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6.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необходимости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указанию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органов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ГО </a:t>
            </a: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организованно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выйти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безопасный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район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выход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из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опасной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зоны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осуществлять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перпендикулярно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направлению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ветра</a:t>
            </a:r>
            <a:endParaRPr lang="ru-RU" altLang="en-US" dirty="0"/>
          </a:p>
          <a:p>
            <a:endParaRPr lang="ru-RU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7.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аварии</a:t>
            </a: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связанной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с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аммиаком</a:t>
            </a: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указанию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органов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ГО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укрыться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</a:t>
            </a:r>
          </a:p>
          <a:p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подвальном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помещении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(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его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наличии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r>
              <a:rPr lang="ru-RU" alt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или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нижних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этажах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здания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аварии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с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хлором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подняться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верхние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этажи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здания</a:t>
            </a:r>
            <a:endParaRPr lang="ru-RU" altLang="en-US" dirty="0"/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362903" y="7034213"/>
            <a:ext cx="8417719" cy="34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ru-RU" altLang="en-US" sz="165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112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1910" y="-43815"/>
            <a:ext cx="9213850" cy="69164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ВОЗДУШНАЯ  ТРЕВОГА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-16510" y="40005"/>
            <a:ext cx="911796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ИНСТРУКЦИЯ ПО ДЕЙСТВИЯМ  НАСЕЛЕНИЯ </a:t>
            </a:r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</a:t>
            </a:r>
            <a:r>
              <a:rPr lang="ru-RU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РИ</a:t>
            </a:r>
            <a:endParaRPr lang="ru-RU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indent="0" algn="ctr"/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ru-RU" b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РЕЧЕВОМ СООБЩЕНИИ</a:t>
            </a:r>
            <a:r>
              <a:rPr lang="en-US" b="1" i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«ВОЗДУШНАЯ </a:t>
            </a:r>
            <a:r>
              <a:rPr lang="en-US" b="1" i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ТРЕВОГА</a:t>
            </a:r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»</a:t>
            </a:r>
          </a:p>
          <a:p>
            <a:pPr indent="0" algn="ctr"/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indent="0" algn="just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городском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транспорте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улице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 indent="0" algn="just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1. В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ыйти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городского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транспорта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2. Д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ействовать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согласно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указаниям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постов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ГО 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сотрудников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полиции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3. П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их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отсутствии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укрыться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ближайшем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Вас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убежище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4. П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отсутствии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убежища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укрыться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подвале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капитального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здания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нахождении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дома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5. В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ыключить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освещение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нагревательные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приборы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перекрыть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газ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воду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6. В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зять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собой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документы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деньги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7. Взять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средства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индивидуальной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защиты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медикаменты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запас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продуктов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питьевой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воды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8. С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пуститься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убежище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а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его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отсутствии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подвал</a:t>
            </a:r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s://mtdata.ru/u18/photoC5A6/20777085811-0/origina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27946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Объект 2"/>
          <p:cNvSpPr>
            <a:spLocks noGrp="1"/>
          </p:cNvSpPr>
          <p:nvPr>
            <p:ph idx="4294967295"/>
          </p:nvPr>
        </p:nvSpPr>
        <p:spPr>
          <a:xfrm>
            <a:off x="1607185" y="1164908"/>
            <a:ext cx="6172200" cy="3243263"/>
          </a:xfrm>
        </p:spPr>
        <p:txBody>
          <a:bodyPr vert="horz" wrap="square" lIns="68580" tIns="34290" rIns="68580" bIns="34290" anchor="t"/>
          <a:lstStyle/>
          <a:p>
            <a:pPr marL="107950" indent="0" algn="ctr" eaLnBrk="1" hangingPunct="1">
              <a:buFont typeface="Georgia" panose="02040502050405020303" pitchFamily="18" charset="0"/>
              <a:buNone/>
            </a:pP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r>
              <a:rPr lang="ru-RU" altLang="ru-RU" sz="33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Спасибо!</a:t>
            </a: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r>
              <a:rPr lang="ru-RU" altLang="ru-RU" sz="33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За внимание.</a:t>
            </a: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7653" name="Номер слайда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algn="r" eaLnBrk="1" hangingPunct="1">
              <a:spcBef>
                <a:spcPct val="0"/>
              </a:spcBef>
              <a:buClrTx/>
              <a:buSzPct val="100000"/>
              <a:buNone/>
            </a:pPr>
            <a:fld id="{9A0DB2DC-4C9A-4742-B13C-FB6460FD3503}" type="slidenum">
              <a:rPr lang="ru-RU" altLang="ru-RU" sz="900" dirty="0">
                <a:solidFill>
                  <a:srgbClr val="FFFFFF"/>
                </a:solidFill>
                <a:latin typeface="Arial" panose="020B0604020202020204" pitchFamily="34" charset="0"/>
              </a:rPr>
              <a:pPr marL="0" indent="0" algn="r" eaLnBrk="1" hangingPunct="1">
                <a:spcBef>
                  <a:spcPct val="0"/>
                </a:spcBef>
                <a:buClrTx/>
                <a:buSzPct val="100000"/>
                <a:buNone/>
              </a:pPr>
              <a:t>50</a:t>
            </a:fld>
            <a:endParaRPr lang="ru-RU" altLang="ru-RU" sz="9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179388" y="476250"/>
            <a:ext cx="8569325" cy="500063"/>
          </a:xfrm>
        </p:spPr>
        <p:txBody>
          <a:bodyPr wrap="square" lIns="90000" tIns="46800" rIns="90000" bIns="46800" anchor="ctr"/>
          <a:lstStyle/>
          <a:p>
            <a:pPr algn="ctr" eaLnBrk="1" hangingPunct="1"/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Основные  задачи  связи в системах ГО ЧС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179388" y="1125538"/>
            <a:ext cx="8713787" cy="5327650"/>
          </a:xfrm>
        </p:spPr>
        <p:txBody>
          <a:bodyPr wrap="square" lIns="90000" tIns="46800" rIns="90000" bIns="46800" anchor="t"/>
          <a:lstStyle/>
          <a:p>
            <a:pPr eaLnBrk="1" hangingPunct="1">
              <a:lnSpc>
                <a:spcPct val="80000"/>
              </a:lnSpc>
              <a:buChar char="-"/>
            </a:pPr>
            <a:endParaRPr lang="ru-RU" altLang="zh-CN" sz="2800" b="1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spcAft>
                <a:spcPts val="1000"/>
              </a:spcAft>
              <a:buClr>
                <a:srgbClr val="000000"/>
              </a:buClr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обеспечение руководителю городского округа, органам управления ГО ЧС, руководителям объектов экономики и организаций непрерывной связи для управления   подчинёнными  подразделениями  (силами)</a:t>
            </a:r>
          </a:p>
          <a:p>
            <a:pPr eaLnBrk="1" hangingPunct="1">
              <a:lnSpc>
                <a:spcPct val="80000"/>
              </a:lnSpc>
              <a:spcAft>
                <a:spcPts val="1000"/>
              </a:spcAft>
              <a:buClr>
                <a:srgbClr val="000000"/>
              </a:buClr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обеспечение  устойчивого взаимодействия  при  проведении мероприятий ГО, предупреждения и ликвидации ЧС с органами, отделами, службами других объектов, территориальными формированиями, а  также  воинскими  частями</a:t>
            </a:r>
          </a:p>
          <a:p>
            <a:pPr eaLnBrk="1" hangingPunct="1">
              <a:lnSpc>
                <a:spcPct val="80000"/>
              </a:lnSpc>
              <a:spcAft>
                <a:spcPts val="1000"/>
              </a:spcAft>
              <a:buClr>
                <a:srgbClr val="000000"/>
              </a:buClr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обеспечение своевременной передачи и приёма  сигналов  оповещения</a:t>
            </a:r>
            <a:endParaRPr lang="ru-RU" altLang="zh-CN" sz="2400" b="1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339" name="Номер слайда 17"/>
          <p:cNvSpPr>
            <a:spLocks noGrp="1"/>
          </p:cNvSpPr>
          <p:nvPr>
            <p:ph type="sldNum" idx="10"/>
          </p:nvPr>
        </p:nvSpPr>
        <p:spPr/>
        <p:txBody>
          <a:bodyPr wrap="square" lIns="90000" tIns="46800" rIns="90000" bIns="46800" anchor="b"/>
          <a:lstStyle/>
          <a:p>
            <a:pPr algn="r" defTabSz="0">
              <a:lnSpc>
                <a:spcPct val="10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en-US" sz="1400" b="0" dirty="0">
                <a:solidFill>
                  <a:srgbClr val="FFFFFF"/>
                </a:solidFill>
              </a:rPr>
              <a:pPr algn="r" defTabSz="0">
                <a:lnSpc>
                  <a:spcPct val="100000"/>
                </a:lnSpc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t>6</a:t>
            </a:fld>
            <a:endParaRPr lang="ru-RU" altLang="en-US" sz="1400" b="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57153" y="3429000"/>
            <a:ext cx="2714644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Телефонная сеть </a:t>
            </a:r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проводная)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14673" y="3428999"/>
            <a:ext cx="2571768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Радиосвязь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1" y="3429000"/>
            <a:ext cx="3071834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Компьютерная сеть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43240" y="1643045"/>
            <a:ext cx="2928958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СВЯЗЬ</a:t>
            </a:r>
          </a:p>
        </p:txBody>
      </p:sp>
      <p:cxnSp>
        <p:nvCxnSpPr>
          <p:cNvPr id="12" name="Прямая со стрелкой 11"/>
          <p:cNvCxnSpPr>
            <a:endCxn id="7" idx="0"/>
          </p:cNvCxnSpPr>
          <p:nvPr/>
        </p:nvCxnSpPr>
        <p:spPr>
          <a:xfrm rot="10800000" flipV="1">
            <a:off x="1714500" y="2571750"/>
            <a:ext cx="2214563" cy="8572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9" idx="0"/>
          </p:cNvCxnSpPr>
          <p:nvPr/>
        </p:nvCxnSpPr>
        <p:spPr>
          <a:xfrm>
            <a:off x="5500688" y="2571750"/>
            <a:ext cx="1965325" cy="8572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0" idx="2"/>
            <a:endCxn id="9" idx="0"/>
          </p:cNvCxnSpPr>
          <p:nvPr/>
        </p:nvCxnSpPr>
        <p:spPr>
          <a:xfrm rot="16200000" flipH="1">
            <a:off x="4189413" y="2974975"/>
            <a:ext cx="871537" cy="365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879796" y="4760204"/>
            <a:ext cx="2571768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Мобильная связь</a:t>
            </a: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55199" y="4771221"/>
            <a:ext cx="2571768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Спутниковая связь</a:t>
            </a: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16200000" flipH="1">
            <a:off x="4808862" y="3718193"/>
            <a:ext cx="2049138" cy="5508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11" idx="0"/>
          </p:cNvCxnSpPr>
          <p:nvPr/>
        </p:nvCxnSpPr>
        <p:spPr>
          <a:xfrm rot="16200000" flipH="1">
            <a:off x="2215851" y="3810375"/>
            <a:ext cx="1840734" cy="5892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Номер слайда 17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CADB9223-2EF9-4010-9DA8-8F239AEAFDCA}" type="slidenum">
              <a:rPr lang="ru-RU" altLang="en-US" b="0">
                <a:latin typeface="Tahoma" panose="020B0604030504040204" pitchFamily="34" charset="0"/>
              </a:rPr>
              <a:pPr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8</a:t>
            </a:fld>
            <a:endParaRPr lang="ru-RU" altLang="en-US" b="0">
              <a:latin typeface="Tahoma" panose="020B060403050404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33447" y="1557338"/>
            <a:ext cx="4160837" cy="993775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Телефонная сеть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85621" y="3501008"/>
            <a:ext cx="1800200" cy="3024336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buFont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Междугородная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07903" y="3501003"/>
            <a:ext cx="1728192" cy="2952328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buFont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Городская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191" y="3501008"/>
            <a:ext cx="1728192" cy="288032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buFontTx/>
              <a:buNone/>
              <a:defRPr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Локальная (объекты экономики)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6200000" flipH="1">
            <a:off x="3900488" y="3028950"/>
            <a:ext cx="942975" cy="285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8" idx="0"/>
          </p:cNvCxnSpPr>
          <p:nvPr/>
        </p:nvCxnSpPr>
        <p:spPr>
          <a:xfrm>
            <a:off x="5429250" y="2571750"/>
            <a:ext cx="1735138" cy="9286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6" idx="0"/>
          </p:cNvCxnSpPr>
          <p:nvPr/>
        </p:nvCxnSpPr>
        <p:spPr>
          <a:xfrm flipH="1">
            <a:off x="1786255" y="2571750"/>
            <a:ext cx="1414463" cy="9286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17"/>
          <p:cNvSpPr>
            <a:spLocks noGrp="1"/>
          </p:cNvSpPr>
          <p:nvPr>
            <p:ph type="sldNum" idx="10"/>
          </p:nvPr>
        </p:nvSpPr>
        <p:spPr/>
        <p:txBody>
          <a:bodyPr wrap="square" lIns="90000" tIns="46800" rIns="90000" bIns="46800" anchor="b"/>
          <a:lstStyle/>
          <a:p>
            <a:pPr algn="r" defTabSz="0">
              <a:lnSpc>
                <a:spcPct val="10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en-US" sz="1400" b="0" dirty="0">
                <a:solidFill>
                  <a:srgbClr val="FFFFFF"/>
                </a:solidFill>
              </a:rPr>
              <a:pPr algn="r" defTabSz="0">
                <a:lnSpc>
                  <a:spcPct val="100000"/>
                </a:lnSpc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t>9</a:t>
            </a:fld>
            <a:endParaRPr lang="ru-RU" altLang="en-US" sz="1400" b="0" dirty="0">
              <a:solidFill>
                <a:srgbClr val="FFFFFF"/>
              </a:solidFill>
            </a:endParaRPr>
          </a:p>
        </p:txBody>
      </p:sp>
      <p:sp>
        <p:nvSpPr>
          <p:cNvPr id="32770" name="Прямоугольник 1"/>
          <p:cNvSpPr/>
          <p:nvPr/>
        </p:nvSpPr>
        <p:spPr>
          <a:xfrm>
            <a:off x="196533" y="3367088"/>
            <a:ext cx="8750300" cy="278447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wrap="square" anchor="t">
            <a:spAutoFit/>
          </a:bodyPr>
          <a:lstStyle/>
          <a:p>
            <a:pPr indent="355600">
              <a:spcBef>
                <a:spcPts val="1800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Связь по направлениям -</a:t>
            </a:r>
            <a:r>
              <a:rPr lang="ru-RU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организуется между различными пунктами управления, отдельными подразделениями и формированиями с прокладкой полевых кабельных  линий</a:t>
            </a:r>
          </a:p>
          <a:p>
            <a:pPr indent="355600">
              <a:spcBef>
                <a:spcPts val="1800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Связь по оси</a:t>
            </a:r>
            <a:r>
              <a:rPr lang="ru-RU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– между несколькими пунктами управления по  одной  кабельной  линии</a:t>
            </a:r>
          </a:p>
        </p:txBody>
      </p:sp>
      <p:pic>
        <p:nvPicPr>
          <p:cNvPr id="18435" name="Изображение 1" descr="штаб ГО ЧС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" y="74295"/>
            <a:ext cx="4535805" cy="2994660"/>
          </a:xfrm>
          <a:prstGeom prst="rect">
            <a:avLst/>
          </a:prstGeom>
          <a:noFill/>
          <a:ln w="9525"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18436" name="Текстовое поле 2"/>
          <p:cNvSpPr txBox="1"/>
          <p:nvPr/>
        </p:nvSpPr>
        <p:spPr>
          <a:xfrm>
            <a:off x="4505898" y="952500"/>
            <a:ext cx="4527611" cy="1579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5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СВЯЗЬ  ПРОВОДНЫМИ СРЕДСТВАМИ</a:t>
            </a:r>
          </a:p>
          <a:p>
            <a:pPr algn="ctr">
              <a:lnSpc>
                <a:spcPct val="115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(телефонная)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1274</Words>
  <Application>Microsoft Office PowerPoint</Application>
  <PresentationFormat>Экран (4:3)</PresentationFormat>
  <Paragraphs>251</Paragraphs>
  <Slides>50</Slides>
  <Notes>7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Основные  задачи  связи в системах ГО ЧС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Оповещение  во время Великой Отечественной войны</vt:lpstr>
      <vt:lpstr>Слайд 21</vt:lpstr>
      <vt:lpstr>Слайд 22</vt:lpstr>
      <vt:lpstr> Задачи  местной  системы  оповещения (МСО)   обеспечение доведения   информации   и  сигналов  оповещения  до: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SPEC GO</dc:creator>
  <cp:lastModifiedBy>SPEC GO</cp:lastModifiedBy>
  <cp:revision>125</cp:revision>
  <dcterms:created xsi:type="dcterms:W3CDTF">2018-12-27T06:59:00Z</dcterms:created>
  <dcterms:modified xsi:type="dcterms:W3CDTF">2023-03-14T13:23:11Z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1049-10.2.0.7635</vt:lpwstr>
  </property>
</Properties>
</file>